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01" r:id="rId2"/>
    <p:sldId id="287" r:id="rId3"/>
    <p:sldId id="303" r:id="rId4"/>
    <p:sldId id="304" r:id="rId5"/>
    <p:sldId id="323" r:id="rId6"/>
    <p:sldId id="337" r:id="rId7"/>
    <p:sldId id="322" r:id="rId8"/>
    <p:sldId id="339" r:id="rId9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3BB"/>
    <a:srgbClr val="2011DF"/>
    <a:srgbClr val="2B2BC5"/>
    <a:srgbClr val="5252DA"/>
    <a:srgbClr val="BCB2F0"/>
    <a:srgbClr val="FF0000"/>
    <a:srgbClr val="0099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269" autoAdjust="0"/>
    <p:restoredTop sz="96222" autoAdjust="0"/>
  </p:normalViewPr>
  <p:slideViewPr>
    <p:cSldViewPr>
      <p:cViewPr>
        <p:scale>
          <a:sx n="66" d="100"/>
          <a:sy n="66" d="100"/>
        </p:scale>
        <p:origin x="-1842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D740764E-82A6-498F-93BD-4FDDB817370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C2C7-1884-454B-91D8-03D4C01DCF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99E71-27C8-4B69-9BE3-E5A86499D8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3392-1C40-4B76-8C26-5F9B541E08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B3CE73-A863-4CC8-95F3-60383A9E0A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DA77E-DD67-4136-BBC2-A12477BF7A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4F496-2F09-4FB6-87E8-7F4F538EBD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93D6-F2EA-483F-BBDB-7A4A191722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B983C-F419-43B1-B48C-6092E7A204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2FBF-F040-4187-9CE1-BFED1E762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D799B-E7B7-4333-AE63-4A0CC1FB85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6A8E-0994-49B2-A73A-D0C81833719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0B09A-7D92-458E-AA4D-A9EE9CBEF0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CB0EB-D375-44FD-B81A-2C6C099A69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A19FCE-77A1-47FC-A531-CCCEBAF9F4A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esrios.pr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4925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857419" y="1268413"/>
            <a:ext cx="892968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endParaRPr lang="en-US" sz="2800" b="1" dirty="0">
              <a:cs typeface="Times New Roman" pitchFamily="18" charset="0"/>
            </a:endParaRPr>
          </a:p>
          <a:p>
            <a:pPr marL="457200" indent="-457200"/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Receitas, Despesas </a:t>
            </a:r>
            <a:endParaRPr lang="pt-BR" sz="2800" b="1" dirty="0" smtClean="0">
              <a:cs typeface="Times New Roman" pitchFamily="18" charset="0"/>
            </a:endParaRPr>
          </a:p>
          <a:p>
            <a:pPr marL="457200" indent="-457200" algn="ctr"/>
            <a:r>
              <a:rPr lang="pt-BR" sz="2800" b="1" dirty="0" smtClean="0">
                <a:cs typeface="Times New Roman" pitchFamily="18" charset="0"/>
              </a:rPr>
              <a:t>e </a:t>
            </a:r>
            <a:r>
              <a:rPr lang="pt-BR" sz="2800" b="1" dirty="0">
                <a:cs typeface="Times New Roman" pitchFamily="18" charset="0"/>
              </a:rPr>
              <a:t>ações de </a:t>
            </a:r>
            <a:r>
              <a:rPr lang="pt-BR" sz="2800" b="1" dirty="0" smtClean="0">
                <a:cs typeface="Times New Roman" pitchFamily="18" charset="0"/>
              </a:rPr>
              <a:t>Saúde</a:t>
            </a:r>
          </a:p>
          <a:p>
            <a:pPr marL="457200" indent="-457200" algn="ctr"/>
            <a:r>
              <a:rPr lang="en-US" sz="2800" b="1" dirty="0" smtClean="0">
                <a:cs typeface="Times New Roman" pitchFamily="18" charset="0"/>
              </a:rPr>
              <a:t>1° </a:t>
            </a:r>
            <a:r>
              <a:rPr lang="en-US" sz="2800" b="1" dirty="0" err="1" smtClean="0">
                <a:cs typeface="Times New Roman" pitchFamily="18" charset="0"/>
              </a:rPr>
              <a:t>Quadrimestre</a:t>
            </a:r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en-US" sz="2800" b="1" dirty="0" smtClean="0">
                <a:cs typeface="Times New Roman" pitchFamily="18" charset="0"/>
              </a:rPr>
              <a:t>EXERCÍCIO DE 2021</a:t>
            </a:r>
            <a:endParaRPr lang="en-US" sz="2800" b="1" dirty="0">
              <a:cs typeface="Times New Roman" pitchFamily="18" charset="0"/>
            </a:endParaRPr>
          </a:p>
          <a:p>
            <a:pPr marL="457200" indent="-457200" algn="ctr"/>
            <a:endParaRPr lang="en-US" dirty="0">
              <a:cs typeface="Times New Roman" pitchFamily="18" charset="0"/>
            </a:endParaRPr>
          </a:p>
          <a:p>
            <a:pPr marL="457200" indent="-457200" algn="just"/>
            <a:endParaRPr lang="pt-BR" dirty="0">
              <a:cs typeface="Times New Roman" pitchFamily="18" charset="0"/>
            </a:endParaRPr>
          </a:p>
          <a:p>
            <a:pPr marL="457200" indent="-457200" algn="just"/>
            <a:endParaRPr lang="en-US" dirty="0"/>
          </a:p>
          <a:p>
            <a:pPr marL="457200" indent="-457200" algn="just"/>
            <a:r>
              <a:rPr lang="pt-BR" b="1" i="1" dirty="0"/>
              <a:t>			</a:t>
            </a:r>
            <a:endParaRPr lang="pt-BR" b="1" i="1" u="sng" dirty="0"/>
          </a:p>
          <a:p>
            <a:pPr marL="457200" indent="-457200" algn="just"/>
            <a:endParaRPr lang="pt-BR" b="1" i="1" u="sng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66913"/>
            <a:ext cx="32400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4313" y="2133600"/>
            <a:ext cx="85486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 smtClean="0"/>
              <a:t>Lei  </a:t>
            </a:r>
            <a:r>
              <a:rPr lang="en-US" b="1" dirty="0" err="1" smtClean="0"/>
              <a:t>Complementar</a:t>
            </a:r>
            <a:r>
              <a:rPr lang="en-US" b="1" dirty="0" smtClean="0"/>
              <a:t>  n° 141/2012</a:t>
            </a:r>
          </a:p>
          <a:p>
            <a:pPr marL="457200" indent="-457200"/>
            <a:endParaRPr lang="pt-BR" b="1" dirty="0" smtClean="0"/>
          </a:p>
          <a:p>
            <a:pPr marL="457200" indent="-457200"/>
            <a:r>
              <a:rPr lang="pt-BR" b="1" dirty="0" smtClean="0"/>
              <a:t>Art. 36, § 5° -</a:t>
            </a:r>
            <a:r>
              <a:rPr lang="pt-BR" dirty="0" smtClean="0"/>
              <a:t> O gestor do SUS apresentará, até o final dos meses de maio, setembro e fevereiro, em audiência pública na Casa Legislativa do respectivo ente da Federação, o Relatório de que trata o caput. </a:t>
            </a:r>
          </a:p>
          <a:p>
            <a:pPr marL="457200" indent="-457200" algn="just"/>
            <a:endParaRPr lang="pt-BR" dirty="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339975" y="12684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MANDAMENTO LEGAL</a:t>
            </a:r>
            <a:endParaRPr lang="pt-BR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00113" y="796925"/>
            <a:ext cx="7453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b="1" u="sng" dirty="0"/>
          </a:p>
          <a:p>
            <a:pPr algn="ctr">
              <a:spcBef>
                <a:spcPct val="50000"/>
              </a:spcBef>
            </a:pPr>
            <a:r>
              <a:rPr lang="pt-BR" b="1" u="sng" dirty="0"/>
              <a:t>RECEITA  (Base de Cálculo) – Exercício </a:t>
            </a:r>
            <a:r>
              <a:rPr lang="pt-BR" b="1" u="sng" dirty="0" smtClean="0"/>
              <a:t>2021</a:t>
            </a:r>
            <a:endParaRPr lang="pt-BR" b="1" u="sng" dirty="0"/>
          </a:p>
        </p:txBody>
      </p:sp>
      <p:graphicFrame>
        <p:nvGraphicFramePr>
          <p:cNvPr id="68736" name="Group 128"/>
          <p:cNvGraphicFramePr>
            <a:graphicFrameLocks noGrp="1"/>
          </p:cNvGraphicFramePr>
          <p:nvPr>
            <p:ph sz="half" idx="2"/>
          </p:nvPr>
        </p:nvGraphicFramePr>
        <p:xfrm>
          <a:off x="465140" y="2700338"/>
          <a:ext cx="7964512" cy="2072640"/>
        </p:xfrm>
        <a:graphic>
          <a:graphicData uri="http://schemas.openxmlformats.org/drawingml/2006/table">
            <a:tbl>
              <a:tblPr/>
              <a:tblGrid>
                <a:gridCol w="4497728"/>
                <a:gridCol w="3466784"/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Arrecadado</a:t>
                      </a: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 e 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63.482,15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Constitucionais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5.634.468,84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5.697.950,99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53" name="Text Box 45"/>
          <p:cNvSpPr txBox="1">
            <a:spLocks noChangeArrowheads="1"/>
          </p:cNvSpPr>
          <p:nvPr/>
        </p:nvSpPr>
        <p:spPr bwMode="auto">
          <a:xfrm>
            <a:off x="0" y="188913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339752" y="564357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 smtClean="0"/>
              <a:t>Aplicação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Mínima</a:t>
            </a:r>
            <a:r>
              <a:rPr lang="en-US" b="1" u="sng" dirty="0" smtClean="0"/>
              <a:t>: R$ 854.692,65       </a:t>
            </a:r>
            <a:endParaRPr lang="pt-B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58888" y="1219200"/>
            <a:ext cx="7058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DESPESA </a:t>
            </a:r>
            <a:r>
              <a:rPr lang="pt-BR" b="1" u="sng" dirty="0" smtClean="0"/>
              <a:t> -  EXERCICIO DE 2021 </a:t>
            </a:r>
            <a:endParaRPr lang="pt-BR" b="1" u="sng" dirty="0"/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Group 134"/>
          <p:cNvGraphicFramePr>
            <a:graphicFrameLocks noGrp="1"/>
          </p:cNvGraphicFramePr>
          <p:nvPr>
            <p:ph type="tbl" idx="1"/>
          </p:nvPr>
        </p:nvGraphicFramePr>
        <p:xfrm>
          <a:off x="685800" y="1857364"/>
          <a:ext cx="7772400" cy="4382699"/>
        </p:xfrm>
        <a:graphic>
          <a:graphicData uri="http://schemas.openxmlformats.org/drawingml/2006/table">
            <a:tbl>
              <a:tblPr/>
              <a:tblGrid>
                <a:gridCol w="5095875"/>
                <a:gridCol w="2676525"/>
              </a:tblGrid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722.617,68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119.116,85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240.219,29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246.141,98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205.040,23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6.766,35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1.540.010,38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8002587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>
                <a:cs typeface="Times New Roman" pitchFamily="18" charset="0"/>
              </a:rPr>
              <a:t>DESPESAS POR FONTE DE RECURSO</a:t>
            </a: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0" y="115888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graphicFrame>
        <p:nvGraphicFramePr>
          <p:cNvPr id="95392" name="Group 160"/>
          <p:cNvGraphicFramePr>
            <a:graphicFrameLocks noGrp="1"/>
          </p:cNvGraphicFramePr>
          <p:nvPr>
            <p:ph/>
          </p:nvPr>
        </p:nvGraphicFramePr>
        <p:xfrm>
          <a:off x="1071539" y="1285861"/>
          <a:ext cx="7286676" cy="4786345"/>
        </p:xfrm>
        <a:graphic>
          <a:graphicData uri="http://schemas.openxmlformats.org/drawingml/2006/table">
            <a:tbl>
              <a:tblPr/>
              <a:tblGrid>
                <a:gridCol w="5354284"/>
                <a:gridCol w="1932392"/>
              </a:tblGrid>
              <a:tr h="456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15%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vinculado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1.074.885,19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Custeio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Acoes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Saude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F. 494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396.833,29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Vigilância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26.291,90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Farmaceutica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Média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Alta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Complexidade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41.800,00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de Investimento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1.540.010,38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PRÓPRIAS COM AÇÕES DE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0642" name="Group 50"/>
          <p:cNvGraphicFramePr>
            <a:graphicFrameLocks noGrp="1"/>
          </p:cNvGraphicFramePr>
          <p:nvPr/>
        </p:nvGraphicFramePr>
        <p:xfrm>
          <a:off x="1258888" y="2285992"/>
          <a:ext cx="6696075" cy="3602357"/>
        </p:xfrm>
        <a:graphic>
          <a:graphicData uri="http://schemas.openxmlformats.org/drawingml/2006/table">
            <a:tbl>
              <a:tblPr/>
              <a:tblGrid>
                <a:gridCol w="4537075"/>
                <a:gridCol w="215900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 COM SAÚDE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1.540.010,38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(-) Despesas custeadas com recursos vinculados à Saúde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465.125,19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FNS/SESA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465.125,19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1.074.885,19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>
                <a:cs typeface="Times New Roman" pitchFamily="18" charset="0"/>
              </a:rPr>
              <a:t>GASTOS COM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/>
              <a:t>Emenda Constitucional nº. 29/00 – ADCT, Artigo 77 – Constituição Federal</a:t>
            </a: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</p:txBody>
      </p:sp>
      <p:graphicFrame>
        <p:nvGraphicFramePr>
          <p:cNvPr id="94213" name="Group 5"/>
          <p:cNvGraphicFramePr>
            <a:graphicFrameLocks noGrp="1"/>
          </p:cNvGraphicFramePr>
          <p:nvPr/>
        </p:nvGraphicFramePr>
        <p:xfrm>
          <a:off x="1447800" y="3844925"/>
          <a:ext cx="6934200" cy="2032000"/>
        </p:xfrm>
        <a:graphic>
          <a:graphicData uri="http://schemas.openxmlformats.org/drawingml/2006/table">
            <a:tbl>
              <a:tblPr/>
              <a:tblGrid>
                <a:gridCol w="2209800"/>
                <a:gridCol w="2590800"/>
                <a:gridCol w="2133600"/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18,86%</a:t>
                      </a: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1"/>
            <a:ext cx="6991376" cy="39703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endParaRPr lang="pt-BR" sz="1600" b="1" u="sng" dirty="0" smtClean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 smtClean="0">
                <a:solidFill>
                  <a:srgbClr val="FF0000"/>
                </a:solidFill>
                <a:cs typeface="Times New Roman" pitchFamily="18" charset="0"/>
                <a:hlinkClick r:id="rId2"/>
              </a:rPr>
              <a:t>www.grandesrios.pr.gov.br</a:t>
            </a:r>
            <a:endParaRPr lang="pt-BR" sz="400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400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 smtClean="0">
                <a:solidFill>
                  <a:srgbClr val="FF0000"/>
                </a:solidFill>
                <a:cs typeface="Times New Roman" pitchFamily="18" charset="0"/>
              </a:rPr>
              <a:t>Portal de Transparência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10629</TotalTime>
  <Words>302</Words>
  <Application>Microsoft Office PowerPoint</Application>
  <PresentationFormat>Apresentação na tela (4:3)</PresentationFormat>
  <Paragraphs>135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Estrutura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Grandes Rios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Patrimio-Contabil</cp:lastModifiedBy>
  <cp:revision>501</cp:revision>
  <dcterms:created xsi:type="dcterms:W3CDTF">2002-12-04T13:56:03Z</dcterms:created>
  <dcterms:modified xsi:type="dcterms:W3CDTF">2021-05-31T11:35:33Z</dcterms:modified>
</cp:coreProperties>
</file>